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60" r:id="rId3"/>
    <p:sldId id="261" r:id="rId4"/>
    <p:sldId id="266" r:id="rId5"/>
    <p:sldId id="267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3/20/2019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Matrix Representation of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dirty="0"/>
                  <a:t>Translating Linear Regression Components to Matrices</a:t>
                </a:r>
              </a:p>
              <a:p>
                <a:pPr marL="457200" indent="-457200">
                  <a:buAutoNum type="arabicPeriod"/>
                </a:pPr>
                <a:r>
                  <a:rPr lang="en-US" dirty="0"/>
                  <a:t>Calculating the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vector</a:t>
                </a:r>
              </a:p>
              <a:p>
                <a:pPr marL="457200" indent="-457200">
                  <a:buAutoNum type="arabicPeriod"/>
                </a:pPr>
                <a:r>
                  <a:rPr lang="en-US"/>
                  <a:t>Deterministic Example</a:t>
                </a:r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3" t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61-A087-47BB-8CCA-6034A5B0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Linear Regression Components to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90749"/>
                <a:ext cx="9628632" cy="23227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Recall</a:t>
                </a:r>
                <a:r>
                  <a:rPr lang="en-US" dirty="0"/>
                  <a:t>: 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r>
                  <a:rPr lang="en-US" sz="2400" dirty="0"/>
                  <a:t>Assume there are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observations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input variables</a:t>
                </a:r>
              </a:p>
              <a:p>
                <a:pPr lvl="1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be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en-US" sz="2400" dirty="0"/>
                  <a:t>vector of responses</a:t>
                </a:r>
              </a:p>
              <a:p>
                <a:pPr lvl="1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400" dirty="0"/>
                  <a:t> be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US" sz="2400" dirty="0"/>
                  <a:t>vector of values for the independent variables</a:t>
                </a:r>
              </a:p>
              <a:p>
                <a:pPr lvl="1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/>
                  <a:t> be the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+1)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r>
                  <a:rPr lang="en-US" sz="2400" dirty="0"/>
                  <a:t>vector of coefficients</a:t>
                </a:r>
              </a:p>
              <a:p>
                <a:pPr lvl="1"/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400" dirty="0"/>
                  <a:t> be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r>
                  <a:rPr lang="en-US" sz="2400" dirty="0"/>
                  <a:t> vector of errors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90749"/>
                <a:ext cx="9628632" cy="2322775"/>
              </a:xfrm>
              <a:blipFill>
                <a:blip r:embed="rId2"/>
                <a:stretch>
                  <a:fillRect l="-570" t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/>
              <p:nvPr/>
            </p:nvSpPr>
            <p:spPr>
              <a:xfrm>
                <a:off x="2510433" y="2190749"/>
                <a:ext cx="50260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33" y="2190749"/>
                <a:ext cx="5026056" cy="369332"/>
              </a:xfrm>
              <a:prstGeom prst="rect">
                <a:avLst/>
              </a:prstGeom>
              <a:blipFill>
                <a:blip r:embed="rId3"/>
                <a:stretch>
                  <a:fillRect l="-971" t="-16393" r="-121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F75C9-6D70-4B97-984C-49D78F60BC4B}"/>
                  </a:ext>
                </a:extLst>
              </p:cNvPr>
              <p:cNvSpPr txBox="1"/>
              <p:nvPr/>
            </p:nvSpPr>
            <p:spPr>
              <a:xfrm>
                <a:off x="1596785" y="4980009"/>
                <a:ext cx="913648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F75C9-6D70-4B97-984C-49D78F60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785" y="4980009"/>
                <a:ext cx="913648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954BE2-3FC9-45AF-ADDC-E56AB5E9EA63}"/>
                  </a:ext>
                </a:extLst>
              </p:cNvPr>
              <p:cNvSpPr txBox="1"/>
              <p:nvPr/>
            </p:nvSpPr>
            <p:spPr>
              <a:xfrm>
                <a:off x="3711959" y="5123445"/>
                <a:ext cx="2494657" cy="73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954BE2-3FC9-45AF-ADDC-E56AB5E9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59" y="5123445"/>
                <a:ext cx="2494657" cy="733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A92DF-1D2A-42A1-9E5F-4C053E2378E7}"/>
                  </a:ext>
                </a:extLst>
              </p:cNvPr>
              <p:cNvSpPr txBox="1"/>
              <p:nvPr/>
            </p:nvSpPr>
            <p:spPr>
              <a:xfrm>
                <a:off x="4223066" y="4679985"/>
                <a:ext cx="1871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A92DF-1D2A-42A1-9E5F-4C053E23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066" y="4679985"/>
                <a:ext cx="1871410" cy="276999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D48426-D94C-4EF8-9115-025B53407F94}"/>
                  </a:ext>
                </a:extLst>
              </p:cNvPr>
              <p:cNvSpPr txBox="1"/>
              <p:nvPr/>
            </p:nvSpPr>
            <p:spPr>
              <a:xfrm>
                <a:off x="7408142" y="4932071"/>
                <a:ext cx="947759" cy="106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D48426-D94C-4EF8-9115-025B5340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142" y="4932071"/>
                <a:ext cx="947759" cy="1068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8D46F8-D46A-4AB6-8A2C-D04E7C7432FD}"/>
                  </a:ext>
                </a:extLst>
              </p:cNvPr>
              <p:cNvSpPr txBox="1"/>
              <p:nvPr/>
            </p:nvSpPr>
            <p:spPr>
              <a:xfrm>
                <a:off x="9551143" y="4919049"/>
                <a:ext cx="941475" cy="10204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8D46F8-D46A-4AB6-8A2C-D04E7C74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143" y="4919049"/>
                <a:ext cx="94147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5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" grpId="0"/>
      <p:bldP spid="19" grpId="0"/>
      <p:bldP spid="12" grpId="0" build="p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61-A087-47BB-8CCA-6034A5B0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Linear Regression Components to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90749"/>
                <a:ext cx="9628632" cy="23227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The model						then becomes: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90749"/>
                <a:ext cx="9628632" cy="2322775"/>
              </a:xfrm>
              <a:blipFill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/>
              <p:nvPr/>
            </p:nvSpPr>
            <p:spPr>
              <a:xfrm>
                <a:off x="2645743" y="2254991"/>
                <a:ext cx="50260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743" y="2254991"/>
                <a:ext cx="5026056" cy="369332"/>
              </a:xfrm>
              <a:prstGeom prst="rect">
                <a:avLst/>
              </a:prstGeom>
              <a:blipFill>
                <a:blip r:embed="rId3"/>
                <a:stretch>
                  <a:fillRect l="-971" t="-18333" r="-24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F75C9-6D70-4B97-984C-49D78F60BC4B}"/>
                  </a:ext>
                </a:extLst>
              </p:cNvPr>
              <p:cNvSpPr txBox="1"/>
              <p:nvPr/>
            </p:nvSpPr>
            <p:spPr>
              <a:xfrm>
                <a:off x="2640454" y="4084271"/>
                <a:ext cx="1308435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   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FF75C9-6D70-4B97-984C-49D78F60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454" y="4084271"/>
                <a:ext cx="1308435" cy="1247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954BE2-3FC9-45AF-ADDC-E56AB5E9EA63}"/>
                  </a:ext>
                </a:extLst>
              </p:cNvPr>
              <p:cNvSpPr txBox="1"/>
              <p:nvPr/>
            </p:nvSpPr>
            <p:spPr>
              <a:xfrm>
                <a:off x="4215435" y="4233678"/>
                <a:ext cx="2466957" cy="8965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𝑛𝑘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954BE2-3FC9-45AF-ADDC-E56AB5E9E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435" y="4233678"/>
                <a:ext cx="2466957" cy="896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D48426-D94C-4EF8-9115-025B53407F94}"/>
                  </a:ext>
                </a:extLst>
              </p:cNvPr>
              <p:cNvSpPr txBox="1"/>
              <p:nvPr/>
            </p:nvSpPr>
            <p:spPr>
              <a:xfrm>
                <a:off x="6933743" y="4118364"/>
                <a:ext cx="598305" cy="1306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D48426-D94C-4EF8-9115-025B5340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43" y="4118364"/>
                <a:ext cx="598305" cy="1306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8D46F8-D46A-4AB6-8A2C-D04E7C7432FD}"/>
                  </a:ext>
                </a:extLst>
              </p:cNvPr>
              <p:cNvSpPr txBox="1"/>
              <p:nvPr/>
            </p:nvSpPr>
            <p:spPr>
              <a:xfrm>
                <a:off x="8148249" y="4096756"/>
                <a:ext cx="1288480" cy="1247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     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8D46F8-D46A-4AB6-8A2C-D04E7C743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249" y="4096756"/>
                <a:ext cx="1288480" cy="12472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99476-EC01-4175-B62F-CC1B89A3ADCC}"/>
                  </a:ext>
                </a:extLst>
              </p:cNvPr>
              <p:cNvSpPr txBox="1"/>
              <p:nvPr/>
            </p:nvSpPr>
            <p:spPr>
              <a:xfrm>
                <a:off x="2551904" y="5696473"/>
                <a:ext cx="742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999476-EC01-4175-B62F-CC1B89A3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04" y="5696473"/>
                <a:ext cx="742767" cy="276999"/>
              </a:xfrm>
              <a:prstGeom prst="rect">
                <a:avLst/>
              </a:prstGeom>
              <a:blipFill>
                <a:blip r:embed="rId8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4113-B576-4C05-AFE4-917FC703B8B3}"/>
                  </a:ext>
                </a:extLst>
              </p:cNvPr>
              <p:cNvSpPr/>
              <p:nvPr/>
            </p:nvSpPr>
            <p:spPr>
              <a:xfrm>
                <a:off x="4887766" y="5604140"/>
                <a:ext cx="30422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7F4113-B576-4C05-AFE4-917FC703B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766" y="5604140"/>
                <a:ext cx="304224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523E8A-E8F2-4C34-9195-E42EA8297C89}"/>
                  </a:ext>
                </a:extLst>
              </p:cNvPr>
              <p:cNvSpPr/>
              <p:nvPr/>
            </p:nvSpPr>
            <p:spPr>
              <a:xfrm>
                <a:off x="8699929" y="5602662"/>
                <a:ext cx="928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523E8A-E8F2-4C34-9195-E42EA8297C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929" y="5602662"/>
                <a:ext cx="928203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24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" grpId="0"/>
      <p:bldP spid="19" grpId="0"/>
      <p:bldP spid="23" grpId="0"/>
      <p:bldP spid="2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16961-A087-47BB-8CCA-6034A5B067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457200" indent="-457200">
                  <a:buAutoNum type="arabicPeriod"/>
                </a:pPr>
                <a:r>
                  <a:rPr lang="en-US" dirty="0"/>
                  <a:t>Calculating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vector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16961-A087-47BB-8CCA-6034A5B06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839064"/>
                <a:ext cx="9948279" cy="232277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The challenge then becomes to find the values in the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vector.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dirty="0"/>
                  <a:t>It turns out this can be found as follows: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indent="0" algn="ctr">
                  <a:lnSpc>
                    <a:spcPct val="12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800" b="1" dirty="0"/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5119D8-6B75-433B-9E10-7D545584E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839064"/>
                <a:ext cx="9948279" cy="2322775"/>
              </a:xfrm>
              <a:blipFill>
                <a:blip r:embed="rId3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08848B-EF13-435E-AC96-FA8513B87411}"/>
                  </a:ext>
                </a:extLst>
              </p:cNvPr>
              <p:cNvSpPr/>
              <p:nvPr/>
            </p:nvSpPr>
            <p:spPr>
              <a:xfrm>
                <a:off x="5071599" y="2130130"/>
                <a:ext cx="2045753" cy="609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008848B-EF13-435E-AC96-FA8513B87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99" y="2130130"/>
                <a:ext cx="2045753" cy="6093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56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F2F-C732-4054-ACFD-FB089CEB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857D9-1834-4F81-B9EB-8403BBAF9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060" y="2031384"/>
                <a:ext cx="6238240" cy="3986213"/>
              </a:xfrm>
            </p:spPr>
            <p:txBody>
              <a:bodyPr/>
              <a:lstStyle/>
              <a:p>
                <a:r>
                  <a:rPr lang="en-US" dirty="0"/>
                  <a:t>Suppose you are going to a baseball game. The ticket costs $20, hot dogs are $3, and French fries cost $2. </a:t>
                </a:r>
              </a:p>
              <a:p>
                <a:r>
                  <a:rPr lang="en-US" dirty="0"/>
                  <a:t>Mathematically: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when </a:t>
                </a:r>
                <a:r>
                  <a:rPr lang="en-US" i="1" dirty="0"/>
                  <a:t>c </a:t>
                </a:r>
                <a:r>
                  <a:rPr lang="en-US" dirty="0"/>
                  <a:t>is total cost, </a:t>
                </a:r>
                <a:r>
                  <a:rPr lang="en-US" i="1" dirty="0"/>
                  <a:t>h</a:t>
                </a:r>
                <a:r>
                  <a:rPr lang="en-US" dirty="0"/>
                  <a:t> is the number of hot dogs purchased, and </a:t>
                </a:r>
                <a:r>
                  <a:rPr lang="en-US" i="1" dirty="0"/>
                  <a:t>f</a:t>
                </a:r>
                <a:r>
                  <a:rPr lang="en-US" dirty="0"/>
                  <a:t> is the number of fries purchased.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857D9-1834-4F81-B9EB-8403BBAF9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060" y="2031384"/>
                <a:ext cx="6238240" cy="3986213"/>
              </a:xfrm>
              <a:blipFill>
                <a:blip r:embed="rId2"/>
                <a:stretch>
                  <a:fillRect l="-1074" t="-1070" r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5B20C4-4C19-4D2C-B22F-18BEF7D94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92881"/>
              </p:ext>
            </p:extLst>
          </p:nvPr>
        </p:nvGraphicFramePr>
        <p:xfrm>
          <a:off x="7070290" y="2134691"/>
          <a:ext cx="4387650" cy="244538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2550">
                  <a:extLst>
                    <a:ext uri="{9D8B030D-6E8A-4147-A177-3AD203B41FA5}">
                      <a16:colId xmlns:a16="http://schemas.microsoft.com/office/drawing/2014/main" val="3913621633"/>
                    </a:ext>
                  </a:extLst>
                </a:gridCol>
                <a:gridCol w="1462550">
                  <a:extLst>
                    <a:ext uri="{9D8B030D-6E8A-4147-A177-3AD203B41FA5}">
                      <a16:colId xmlns:a16="http://schemas.microsoft.com/office/drawing/2014/main" val="872890936"/>
                    </a:ext>
                  </a:extLst>
                </a:gridCol>
                <a:gridCol w="1462550">
                  <a:extLst>
                    <a:ext uri="{9D8B030D-6E8A-4147-A177-3AD203B41FA5}">
                      <a16:colId xmlns:a16="http://schemas.microsoft.com/office/drawing/2014/main" val="1203098042"/>
                    </a:ext>
                  </a:extLst>
                </a:gridCol>
              </a:tblGrid>
              <a:tr h="3979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 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French Fries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568981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94576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6827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25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E24CBF-C883-4DB3-B9C1-216339AD2999}"/>
                  </a:ext>
                </a:extLst>
              </p:cNvPr>
              <p:cNvSpPr txBox="1"/>
              <p:nvPr/>
            </p:nvSpPr>
            <p:spPr>
              <a:xfrm>
                <a:off x="840659" y="4580078"/>
                <a:ext cx="31823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E24CBF-C883-4DB3-B9C1-216339AD2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9" y="4580078"/>
                <a:ext cx="3182345" cy="338554"/>
              </a:xfrm>
              <a:prstGeom prst="rect">
                <a:avLst/>
              </a:prstGeom>
              <a:blipFill>
                <a:blip r:embed="rId3"/>
                <a:stretch>
                  <a:fillRect l="-1724" r="-383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CE92C-9A9F-498D-ADB5-9858B54BAC0A}"/>
                  </a:ext>
                </a:extLst>
              </p:cNvPr>
              <p:cNvSpPr txBox="1"/>
              <p:nvPr/>
            </p:nvSpPr>
            <p:spPr>
              <a:xfrm>
                <a:off x="840659" y="5019652"/>
                <a:ext cx="9854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22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US" sz="2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9CE92C-9A9F-498D-ADB5-9858B54BA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9" y="5019652"/>
                <a:ext cx="985463" cy="338554"/>
              </a:xfrm>
              <a:prstGeom prst="rect">
                <a:avLst/>
              </a:prstGeom>
              <a:blipFill>
                <a:blip r:embed="rId4"/>
                <a:stretch>
                  <a:fillRect l="-6790" r="-9259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E83B-D203-4C4A-848F-1A468BAFB922}"/>
                  </a:ext>
                </a:extLst>
              </p:cNvPr>
              <p:cNvSpPr txBox="1"/>
              <p:nvPr/>
            </p:nvSpPr>
            <p:spPr>
              <a:xfrm>
                <a:off x="840659" y="5615188"/>
                <a:ext cx="1138580" cy="89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=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46E83B-D203-4C4A-848F-1A468BAF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9" y="5615188"/>
                <a:ext cx="1138580" cy="893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4E462-D507-444D-84B2-9E92A0AC9A44}"/>
                  </a:ext>
                </a:extLst>
              </p:cNvPr>
              <p:cNvSpPr txBox="1"/>
              <p:nvPr/>
            </p:nvSpPr>
            <p:spPr>
              <a:xfrm>
                <a:off x="2282205" y="5621499"/>
                <a:ext cx="1350370" cy="895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24E462-D507-444D-84B2-9E92A0AC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205" y="5621499"/>
                <a:ext cx="1350370" cy="8953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C69A1-35B6-4950-A871-22534E75577B}"/>
                  </a:ext>
                </a:extLst>
              </p:cNvPr>
              <p:cNvSpPr txBox="1"/>
              <p:nvPr/>
            </p:nvSpPr>
            <p:spPr>
              <a:xfrm>
                <a:off x="3750815" y="5615187"/>
                <a:ext cx="600164" cy="893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AC69A1-35B6-4950-A871-22534E755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15" y="5615187"/>
                <a:ext cx="600164" cy="8930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21913747-324F-4CCB-B8BD-910218E0D34E}"/>
              </a:ext>
            </a:extLst>
          </p:cNvPr>
          <p:cNvSpPr/>
          <p:nvPr/>
        </p:nvSpPr>
        <p:spPr>
          <a:xfrm>
            <a:off x="1996281" y="5346422"/>
            <a:ext cx="2939845" cy="14305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942FE3-0B7C-4B79-91BA-2E525A255992}"/>
              </a:ext>
            </a:extLst>
          </p:cNvPr>
          <p:cNvCxnSpPr>
            <a:stCxn id="10" idx="6"/>
          </p:cNvCxnSpPr>
          <p:nvPr/>
        </p:nvCxnSpPr>
        <p:spPr>
          <a:xfrm>
            <a:off x="4936126" y="6061719"/>
            <a:ext cx="8255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E470B-F733-44BE-81E9-193080E35A22}"/>
                  </a:ext>
                </a:extLst>
              </p:cNvPr>
              <p:cNvSpPr txBox="1"/>
              <p:nvPr/>
            </p:nvSpPr>
            <p:spPr>
              <a:xfrm>
                <a:off x="5838267" y="5615186"/>
                <a:ext cx="3709926" cy="900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1∗20+0∗3+2∗2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1∗20+2∗3+2∗2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1∗20+5∗3+3∗2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41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3E470B-F733-44BE-81E9-193080E35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267" y="5615186"/>
                <a:ext cx="3709926" cy="9009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FD8F2CC-CFD9-4721-AD67-8246D77E34A9}"/>
              </a:ext>
            </a:extLst>
          </p:cNvPr>
          <p:cNvSpPr txBox="1"/>
          <p:nvPr/>
        </p:nvSpPr>
        <p:spPr>
          <a:xfrm>
            <a:off x="9909795" y="5561322"/>
            <a:ext cx="870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B050"/>
                </a:solidFill>
                <a:latin typeface="Wingdings" panose="05000000000000000000" pitchFamily="2" charset="2"/>
                <a:sym typeface="Wingdings" panose="05000000000000000000" pitchFamily="2" charset="2"/>
              </a:rPr>
              <a:t></a:t>
            </a:r>
            <a:endParaRPr lang="en-US" sz="6000" b="1" dirty="0">
              <a:solidFill>
                <a:srgbClr val="00B05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832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  <p:bldP spid="7" grpId="0"/>
      <p:bldP spid="8" grpId="0"/>
      <p:bldP spid="9" grpId="0"/>
      <p:bldP spid="10" grpId="0" animBg="1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7EA9-4261-4455-B9B1-EC7F1391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D439-FA91-4458-B099-E222B98D66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749" y="5114845"/>
                <a:ext cx="9628632" cy="16161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Notice the structure of the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similar to the generic linear regression model of</a:t>
                </a:r>
              </a:p>
              <a:p>
                <a:r>
                  <a:rPr lang="en-US" dirty="0"/>
                  <a:t>Linear regression comes in when we only have the data and need to </a:t>
                </a:r>
                <a:r>
                  <a:rPr lang="en-US" i="1" dirty="0"/>
                  <a:t>estimate</a:t>
                </a:r>
                <a:r>
                  <a:rPr lang="en-US" dirty="0"/>
                  <a:t> the coefficients in the equation.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D439-FA91-4458-B099-E222B98D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749" y="5114845"/>
                <a:ext cx="9628632" cy="1616155"/>
              </a:xfrm>
              <a:blipFill>
                <a:blip r:embed="rId2"/>
                <a:stretch>
                  <a:fillRect l="-696" t="-4528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345D2-0B1F-4D8F-9D16-FC31E4515834}"/>
                  </a:ext>
                </a:extLst>
              </p:cNvPr>
              <p:cNvSpPr txBox="1"/>
              <p:nvPr/>
            </p:nvSpPr>
            <p:spPr>
              <a:xfrm>
                <a:off x="4366638" y="5462957"/>
                <a:ext cx="46707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345D2-0B1F-4D8F-9D16-FC31E451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38" y="5462957"/>
                <a:ext cx="4670701" cy="338554"/>
              </a:xfrm>
              <a:prstGeom prst="rect">
                <a:avLst/>
              </a:prstGeom>
              <a:blipFill>
                <a:blip r:embed="rId3"/>
                <a:stretch>
                  <a:fillRect l="-913" t="-1607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5E363B1-8E3B-4B4D-B29D-1C69D3A8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98953"/>
            <a:ext cx="3733799" cy="2800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2B57D-C92A-41B1-9981-7CF2D01BB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919" y="1999086"/>
            <a:ext cx="3170881" cy="300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CCB1-46C7-45C0-A534-C1BCB58B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4CA9-6067-4DD6-B1EC-556AC0369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the mtcars data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Suppose you wish to model </a:t>
                </a:r>
                <a:r>
                  <a:rPr lang="en-US" i="1" dirty="0"/>
                  <a:t>mpg</a:t>
                </a:r>
                <a:r>
                  <a:rPr lang="en-US" dirty="0"/>
                  <a:t> as a linear function of </a:t>
                </a:r>
                <a:r>
                  <a:rPr lang="en-US" i="1" dirty="0"/>
                  <a:t>wt</a:t>
                </a:r>
                <a:r>
                  <a:rPr lang="en-US" dirty="0"/>
                  <a:t> and </a:t>
                </a:r>
                <a:r>
                  <a:rPr lang="en-US" i="1" dirty="0"/>
                  <a:t>qsec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In other words, you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Unlike the hot dog data, the coefficients are unknown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4CA9-6067-4DD6-B1EC-556AC0369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C8435B-B9E5-40C6-AF69-861DC653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2662237"/>
            <a:ext cx="6943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6859-A643-43E9-AD74-6553F8C8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3CB3E8-AB3A-4D05-9A2D-72DDBE4AE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90749"/>
                <a:ext cx="9628632" cy="1543051"/>
              </a:xfrm>
            </p:spPr>
            <p:txBody>
              <a:bodyPr/>
              <a:lstStyle/>
              <a:p>
                <a:r>
                  <a:rPr lang="en-US" dirty="0"/>
                  <a:t>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𝑞𝑠𝑒𝑐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estimated via linear regression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3CB3E8-AB3A-4D05-9A2D-72DDBE4AE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90749"/>
                <a:ext cx="9628632" cy="1543051"/>
              </a:xfrm>
              <a:blipFill>
                <a:blip r:embed="rId2"/>
                <a:stretch>
                  <a:fillRect l="-696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6A5F-700F-44DF-BEA6-596735C92B67}"/>
                  </a:ext>
                </a:extLst>
              </p:cNvPr>
              <p:cNvSpPr/>
              <p:nvPr/>
            </p:nvSpPr>
            <p:spPr>
              <a:xfrm>
                <a:off x="2771658" y="2967335"/>
                <a:ext cx="6737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𝑚𝑝𝑔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6A5F-700F-44DF-BEA6-596735C9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58" y="2967335"/>
                <a:ext cx="673703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34BA46-91EF-480C-BEEB-C42652D7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0169"/>
              </p:ext>
            </p:extLst>
          </p:nvPr>
        </p:nvGraphicFramePr>
        <p:xfrm>
          <a:off x="1859006" y="3733800"/>
          <a:ext cx="8562339" cy="207962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391362163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872890936"/>
                    </a:ext>
                  </a:extLst>
                </a:gridCol>
                <a:gridCol w="6083299">
                  <a:extLst>
                    <a:ext uri="{9D8B030D-6E8A-4147-A177-3AD203B41FA5}">
                      <a16:colId xmlns:a16="http://schemas.microsoft.com/office/drawing/2014/main" val="1203098042"/>
                    </a:ext>
                  </a:extLst>
                </a:gridCol>
              </a:tblGrid>
              <a:tr h="3979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568981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*1.5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*14.5 = 24.9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94576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*3.3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*17.7 = 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6827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*5.4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*22.9 = 13.7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8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5792</TotalTime>
  <Words>482</Words>
  <Application>Microsoft Office PowerPoint</Application>
  <PresentationFormat>Widescreen</PresentationFormat>
  <Paragraphs>87</Paragraphs>
  <Slides>9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Cambria Math</vt:lpstr>
      <vt:lpstr>Wingdings</vt:lpstr>
      <vt:lpstr>Educational subjects 16x9</vt:lpstr>
      <vt:lpstr>Linear Regression</vt:lpstr>
      <vt:lpstr>Outline</vt:lpstr>
      <vt:lpstr>Translating Linear Regression Components to Matrices</vt:lpstr>
      <vt:lpstr>Translating Linear Regression Components to Matrices</vt:lpstr>
      <vt:lpstr>Calculating the β vector</vt:lpstr>
      <vt:lpstr>Deterministic Example</vt:lpstr>
      <vt:lpstr>Deterministic Example</vt:lpstr>
      <vt:lpstr>Stochastic Example</vt:lpstr>
      <vt:lpstr>Stochastic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Tim Young</dc:creator>
  <cp:lastModifiedBy>YOUNG CHILDREN</cp:lastModifiedBy>
  <cp:revision>60</cp:revision>
  <dcterms:created xsi:type="dcterms:W3CDTF">2019-03-06T03:00:19Z</dcterms:created>
  <dcterms:modified xsi:type="dcterms:W3CDTF">2019-03-21T00:48:23Z</dcterms:modified>
</cp:coreProperties>
</file>